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"/>
  </p:notesMasterIdLst>
  <p:sldIdLst>
    <p:sldId id="257" r:id="rId2"/>
  </p:sldIdLst>
  <p:sldSz cx="28800425" cy="432006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0" userDrawn="1">
          <p15:clr>
            <a:srgbClr val="A4A3A4"/>
          </p15:clr>
        </p15:guide>
        <p15:guide id="2" pos="8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B3910-7A5A-4096-A8FB-1967DE780759}" v="1" dt="2024-04-18T09:35:35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83"/>
  </p:normalViewPr>
  <p:slideViewPr>
    <p:cSldViewPr snapToGrid="0" showGuides="1">
      <p:cViewPr>
        <p:scale>
          <a:sx n="40" d="100"/>
          <a:sy n="40" d="100"/>
        </p:scale>
        <p:origin x="456" y="-5299"/>
      </p:cViewPr>
      <p:guideLst>
        <p:guide orient="horz" pos="13610"/>
        <p:guide pos="8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NWAY" userId="1d2d2aa4-6c44-4c70-9808-8e7fb32afbc8" providerId="ADAL" clId="{F44FBA30-EE1D-4213-8BED-1FACDE1B03FF}"/>
    <pc:docChg chg="undo custSel modSld">
      <pc:chgData name="FNWAY" userId="1d2d2aa4-6c44-4c70-9808-8e7fb32afbc8" providerId="ADAL" clId="{F44FBA30-EE1D-4213-8BED-1FACDE1B03FF}" dt="2024-04-18T11:47:46.355" v="5"/>
      <pc:docMkLst>
        <pc:docMk/>
      </pc:docMkLst>
      <pc:sldChg chg="modSp mod">
        <pc:chgData name="FNWAY" userId="1d2d2aa4-6c44-4c70-9808-8e7fb32afbc8" providerId="ADAL" clId="{F44FBA30-EE1D-4213-8BED-1FACDE1B03FF}" dt="2024-04-18T11:47:46.355" v="5"/>
        <pc:sldMkLst>
          <pc:docMk/>
          <pc:sldMk cId="230972493" sldId="257"/>
        </pc:sldMkLst>
        <pc:spChg chg="mod">
          <ac:chgData name="FNWAY" userId="1d2d2aa4-6c44-4c70-9808-8e7fb32afbc8" providerId="ADAL" clId="{F44FBA30-EE1D-4213-8BED-1FACDE1B03FF}" dt="2024-04-18T11:47:46.355" v="5"/>
          <ac:spMkLst>
            <pc:docMk/>
            <pc:sldMk cId="230972493" sldId="257"/>
            <ac:spMk id="3" creationId="{CC7BBA01-AF08-A144-CB08-328C7E67BE56}"/>
          </ac:spMkLst>
        </pc:spChg>
      </pc:sldChg>
    </pc:docChg>
  </pc:docChgLst>
  <pc:docChgLst>
    <pc:chgData name="FNWAY" userId="1d2d2aa4-6c44-4c70-9808-8e7fb32afbc8" providerId="ADAL" clId="{6220EB08-29F7-4571-BBEA-BC3FF712DCB9}"/>
    <pc:docChg chg="undo custSel modSld">
      <pc:chgData name="FNWAY" userId="1d2d2aa4-6c44-4c70-9808-8e7fb32afbc8" providerId="ADAL" clId="{6220EB08-29F7-4571-BBEA-BC3FF712DCB9}" dt="2024-04-18T09:40:54.471" v="6"/>
      <pc:docMkLst>
        <pc:docMk/>
      </pc:docMkLst>
      <pc:sldChg chg="modSp mod">
        <pc:chgData name="FNWAY" userId="1d2d2aa4-6c44-4c70-9808-8e7fb32afbc8" providerId="ADAL" clId="{6220EB08-29F7-4571-BBEA-BC3FF712DCB9}" dt="2024-04-18T09:40:54.471" v="6"/>
        <pc:sldMkLst>
          <pc:docMk/>
          <pc:sldMk cId="230972493" sldId="257"/>
        </pc:sldMkLst>
        <pc:spChg chg="mod">
          <ac:chgData name="FNWAY" userId="1d2d2aa4-6c44-4c70-9808-8e7fb32afbc8" providerId="ADAL" clId="{6220EB08-29F7-4571-BBEA-BC3FF712DCB9}" dt="2024-04-18T09:40:54.471" v="6"/>
          <ac:spMkLst>
            <pc:docMk/>
            <pc:sldMk cId="230972493" sldId="257"/>
            <ac:spMk id="3" creationId="{CC7BBA01-AF08-A144-CB08-328C7E67BE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00475" y="857250"/>
            <a:ext cx="1543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1pPr>
    <a:lvl2pPr marL="112475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2pPr>
    <a:lvl3pPr marL="224950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3pPr>
    <a:lvl4pPr marL="3374262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4pPr>
    <a:lvl5pPr marL="449901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5pPr>
    <a:lvl6pPr marL="562377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6pPr>
    <a:lvl7pPr marL="674852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7pPr>
    <a:lvl8pPr marL="787327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8pPr>
    <a:lvl9pPr marL="899803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0475" y="857250"/>
            <a:ext cx="15430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995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7033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0156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162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78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8604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0403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4877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3539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521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3420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6001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04/18/2024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071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803C0E29-3DEC-13A0-C44D-B1FEB498C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36724352"/>
            <a:ext cx="28800425" cy="6476286"/>
          </a:xfrm>
          <a:prstGeom prst="rect">
            <a:avLst/>
          </a:prstGeom>
        </p:spPr>
      </p:pic>
      <p:pic>
        <p:nvPicPr>
          <p:cNvPr id="5" name="Imagem 4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6876061B-E9A8-7460-62D9-13B0EEF85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57" y="1707714"/>
            <a:ext cx="25467570" cy="3512169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CC7BBA01-AF08-A144-CB08-328C7E67BE56}"/>
              </a:ext>
            </a:extLst>
          </p:cNvPr>
          <p:cNvSpPr txBox="1"/>
          <p:nvPr/>
        </p:nvSpPr>
        <p:spPr>
          <a:xfrm>
            <a:off x="2520000" y="7114302"/>
            <a:ext cx="23760425" cy="289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  <a:spcAft>
                <a:spcPts val="1800"/>
              </a:spcAft>
            </a:pPr>
            <a:r>
              <a:rPr lang="en-GB" sz="3500" b="1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  <a:r>
              <a:rPr lang="en-GB" sz="3500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| 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ECP - EcoCerâmica e Cristalaria de Portugal</a:t>
            </a: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r>
              <a:rPr lang="pt-PT" sz="3500" b="1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Líder do Consórcio </a:t>
            </a:r>
            <a:r>
              <a:rPr lang="pt-PT" sz="3500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| 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VISTA ALEGRE ATLANTIS, S.A.</a:t>
            </a: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r>
              <a:rPr lang="pt-PT" sz="3500" b="1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da Agenda </a:t>
            </a:r>
            <a:r>
              <a:rPr lang="pt-PT" sz="3500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| 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Proposta integradora e transversal para os setores da Cerâmica e da Cristalaria, orientada para os seus fatores críticos de competitividade e visando uma melhoria do posicionamento internacional. Com foco em 4 áreas temáticas centrais – sustentabilidade energética, economia circular e simbioses industriais, transição digital e capacitação – aposta no desenvolvimento de novos produtos, processos e serviços de elevado valor acrescentado, assente em novos modelos de organização industrial transetorial, assegurando deste modo uma progressão na cadeia de valor internacional e foco em atividades de maior valor acrescentado.</a:t>
            </a: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endParaRPr lang="pt-PT" sz="35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r>
              <a:rPr lang="pt-PT" sz="3500" b="1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de início </a:t>
            </a:r>
            <a:r>
              <a:rPr lang="pt-PT" sz="3500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| 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01/01/2022</a:t>
            </a: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r>
              <a:rPr lang="pt-PT" sz="3500" b="1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de conclusão </a:t>
            </a:r>
            <a:r>
              <a:rPr lang="pt-PT" sz="3500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| 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31/12/2025</a:t>
            </a: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r>
              <a:rPr lang="pt-PT" sz="3500" b="1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 |</a:t>
            </a:r>
            <a:r>
              <a:rPr lang="pt-PT" sz="3500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100.739.593,11€</a:t>
            </a: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endParaRPr lang="pt-PT" sz="35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r>
              <a:rPr lang="pt-PT" sz="3500" b="1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 do projeto:</a:t>
            </a:r>
            <a:r>
              <a:rPr lang="pt-PT" sz="3500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Aumentar a competitividade da Cerâmica e Cristalaria nacional, assente em fatores de inovação, diferenciação e de uma forte dinâmica colaborativa e investimento em inovação ao longo dos diversos segmentos da cadeia de valor do setor, suportado na melhoria da qualificação dos seus ativos.</a:t>
            </a: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endParaRPr lang="pt-PT" sz="35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r>
              <a:rPr lang="pt-PT" sz="3500" b="1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Resultados:</a:t>
            </a:r>
            <a:r>
              <a:rPr lang="pt-PT" sz="3500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Produtos, processos e serviços (PPS) resultantes do projeto: 1. Conversão de fornos existentes (GN/H2); 2. Conversão das infraestruturas de distribuição de GN existentes para GN/H2; 3. Forno de Rolos; 4. Ferramenta de apoio à decisão para implementação de projetos de recuperação de calor; 5. Serviço e tecnologias de reconversão de sistemas para promoção de descarbonização do processo; 6. Serviço de Monitorização de Parques Industriais com recurso a metodologias não intrusivas; 7. Serviço Logístico Centralizado de recolha e valorização de resíduos; 8. ECOBLEND GP  – Nova Matéria prima para pasta Cerâmica eco-sustentável para Pavimentos; 9 REVVER – Nova Pasta Cerâmica para Revestimento eco-sustentável; 10. GRESVER – Nova Pasta Cerâmica para Louça de mesa em grés eco-sustentável; 11. Vidro com maior taxa de incorporação de casco e outros subprodutos para produção de vidro; 12. Nova Pasta Cerâmica Eco-Sustentável para Louça de Mesa em Porcelana Mole; 13. Nova Pasta Cerâmica Eco-Sustentável para Louça de Mesa em Grés 14. Nova Pasta Cerâmica Eco-Sustentável para pavimentos em grés porcelânico; 15. Nova Pasta Cerâmica Eco-Sustentável para Louça Sanitária em Vitreous China; 16.  Novo processo de produção para sinterização a baixa temperatura; 17. Louça de Mesa em Porcelana Mole com Pasta Inovadora LOFT </a:t>
            </a:r>
            <a:r>
              <a:rPr lang="pt-PT" sz="3500" dirty="0" err="1">
                <a:latin typeface="Roboto" panose="02000000000000000000" pitchFamily="2" charset="0"/>
                <a:ea typeface="Roboto" panose="02000000000000000000" pitchFamily="2" charset="0"/>
              </a:rPr>
              <a:t>Porcelain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 para Sinterização a Temperatura Reduzida; 18. Louça de Mesa em Grés com Pasta Inovadora LOFT </a:t>
            </a:r>
            <a:r>
              <a:rPr lang="pt-PT" sz="3500" dirty="0" err="1">
                <a:latin typeface="Roboto" panose="02000000000000000000" pitchFamily="2" charset="0"/>
                <a:ea typeface="Roboto" panose="02000000000000000000" pitchFamily="2" charset="0"/>
              </a:rPr>
              <a:t>Stoneware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 para Sinterização a Temperatura Reduzida; 19. Pavimentos em Grés Porcelânico com Pasta Inovadora LOFT Tile para Sinterização a Temperatura Reduzida; 20. Louça Sanitária com Pasta Inovadora Eco-Sustentável; 21. Novo vidrado brilhante para louça sanitária eco-sustentável adaptado a temperatura reduzida; 22 Novo vidrado opaco para louça sanitária eco-sustentável adaptado a temperatura reduzida; 23. Plataforma nacional de conteúdos BIM para a Indústria Cerâmica; 24. Armazéns digitais de moldes e madres cerâmicas; 25. Sistema de produção digital de modelos e madres de produtos cerâmicos; 26. Sistema de rastreabilidade para produtos cerâmicos; 27. Plataforma integradora de dados da cadeia de produção da indústria cerâmica; 28. Plataforma de Interoperabilidade; 29. Novos serviços transversais; 30. Plataforma do Centro de Recursos de Resíduos Online; 31. Serviços de Gestão de Recursos de Resíduos; 32. Academia de Formação Digital para os setores da Cerâmica e do Vidro; 33. ECOSAN – Nova Pasta Cerâmica para Louça Sanitária em grés eco-sustentável.</a:t>
            </a: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endParaRPr lang="pt-PT" sz="35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r>
              <a:rPr lang="pt-PT" sz="3500" b="1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beneficiária | 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SANINDUSA, INDÚSTRIA DE SANITÁRIOS S.A.</a:t>
            </a:r>
            <a:endParaRPr lang="pt-PT" sz="35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ts val="4700"/>
              </a:lnSpc>
              <a:spcAft>
                <a:spcPts val="1800"/>
              </a:spcAft>
            </a:pPr>
            <a:r>
              <a:rPr lang="pt-PT" sz="3500" b="1" dirty="0">
                <a:solidFill>
                  <a:srgbClr val="35368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 | </a:t>
            </a:r>
            <a:r>
              <a:rPr lang="pt-PT" sz="3500" dirty="0">
                <a:latin typeface="Roboto" panose="02000000000000000000" pitchFamily="2" charset="0"/>
                <a:ea typeface="Roboto" panose="02000000000000000000" pitchFamily="2" charset="0"/>
              </a:rPr>
              <a:t>9 443 478,75€</a:t>
            </a:r>
          </a:p>
        </p:txBody>
      </p:sp>
      <p:pic>
        <p:nvPicPr>
          <p:cNvPr id="6" name="Imagem 5" descr="Uma imagem com Gráficos, Saturação de cores, círculo, design gráfico&#10;&#10;Descrição gerada automaticamente">
            <a:extLst>
              <a:ext uri="{FF2B5EF4-FFF2-40B4-BE49-F238E27FC236}">
                <a16:creationId xmlns:a16="http://schemas.microsoft.com/office/drawing/2014/main" id="{848B563F-3F87-C7AA-1E12-77D7F6B1A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5857" y="38105358"/>
            <a:ext cx="6521590" cy="4567714"/>
          </a:xfrm>
          <a:prstGeom prst="rect">
            <a:avLst/>
          </a:prstGeom>
        </p:spPr>
      </p:pic>
      <p:pic>
        <p:nvPicPr>
          <p:cNvPr id="12" name="Imagem 11" descr="Uma imagem com Tipo de letra, captura de ecrã, Gráficos, texto&#10;&#10;Descrição gerada automaticamente">
            <a:extLst>
              <a:ext uri="{FF2B5EF4-FFF2-40B4-BE49-F238E27FC236}">
                <a16:creationId xmlns:a16="http://schemas.microsoft.com/office/drawing/2014/main" id="{93CB8EE4-722D-FE79-C7B9-A75D44543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3094" y="38950894"/>
            <a:ext cx="7596326" cy="28766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88C0D9E-980D-BDF0-A07E-CC5439746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505" y="1707714"/>
            <a:ext cx="24506073" cy="353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415</TotalTime>
  <Words>640</Words>
  <Application>Microsoft Office PowerPoint</Application>
  <PresentationFormat>Personalizados</PresentationFormat>
  <Paragraphs>15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Patrícia Almeida</cp:lastModifiedBy>
  <cp:revision>29</cp:revision>
  <cp:lastPrinted>2023-01-04T17:25:44Z</cp:lastPrinted>
  <dcterms:created xsi:type="dcterms:W3CDTF">2023-01-04T14:38:01Z</dcterms:created>
  <dcterms:modified xsi:type="dcterms:W3CDTF">2024-04-18T15:12:14Z</dcterms:modified>
</cp:coreProperties>
</file>